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C622-BB82-4268-87EE-21BA2710F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2643E0-94F7-450D-8DFA-C888DC0D6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7D666-EDAA-453D-BB31-D6457ED2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D5921-C4A8-412A-B1AB-71009A58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1C546-8BF7-49A8-B0C1-167F90B3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E16E6-9010-4ED3-98EC-804DC6AA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5FF392-CE93-459F-9C67-91640B3B9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A367C-6516-4D33-B129-3B139A5C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CA4A1-4D4B-4FB7-885A-61FFAAB6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70748-D679-48F5-8087-7336E768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3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28926-3FDD-4071-A7E0-6B957DFE1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A6F68-79AD-4107-AEB1-51AADB1C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56EB5-402B-4362-A7BF-241F17A0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BCD54-602F-45AB-A8EC-ADC0351B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FB65B-40C1-4641-A1DB-B545FA4C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3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0978A-91B2-49D7-AF26-CDEE9374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53B61-690D-4B60-8CA3-43915C8F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2D71E-43FA-4B46-99BA-91E79F01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617EC-1BB1-4B17-AFB3-6E43C7D5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9ED38-C13C-40FC-AA86-39A4A315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8508E-9B31-436F-A8F0-0A5551A7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46720-5E9C-470D-84B7-DFC7BB77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4C78D-275E-4F96-A5E8-A688B1D3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E4339-479F-454C-B247-BD51D2DC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6B1EF-7FAC-479F-815D-D8FC11BB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C5679-9B53-4B60-8F17-D12FC009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8F5DB-4B63-47D1-80AD-40FFE3663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2BD7C7-2F21-4835-A63B-07A84A7C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03CCCD-C55D-4128-AFE8-A756F2D4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4F2AAC-EFC5-4391-8EC0-90C73AA5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5C212B-8143-40AE-831E-49544A52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FDDF5-E91D-46A5-BC60-88E1DE06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E51FE-80A5-4EBB-9A4F-EAF79C9D4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42C2D6-B06A-4FA6-A70A-94F7CCB16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D5CA75-E2E2-4357-ABD9-E4A36891E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CA81AC-9543-47EA-9128-8B3999BDB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2A3E14-756C-4F15-B116-DA779516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23EA0B-DE69-41A3-B447-E51AE551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A38CC1-16E5-4E79-9088-2C382637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A185B-5048-448C-94F2-3D9C24D3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FB2FA-E4F2-4A5C-A48D-3E768D4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EF8D04-CDB9-4633-B7D5-F5D9BE7C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8D83F3-146B-4AAD-AC62-A8B46904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6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BEB051-57C2-4DF9-A19E-0204080B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89968-AB5C-4756-B874-24B537FF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AA7800-572C-499A-A873-9CAA7E38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802FF-EDE0-4D40-B5F8-5C363A91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DDB56-EC18-4F7D-B148-227126D9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6A9FB-B3E9-486C-93E8-694EB23D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A4A-B145-49B9-B996-27B7AB1C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BFFE9-D8D6-46D1-9CF5-2CE41270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6C1669-ACB3-429B-8D02-B26D2CE9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AA20B-DA68-457B-990E-3F7E1DF2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2C171B-7A28-4C34-8A76-8A8233720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A235C-F04E-4A7F-8531-64F6307F8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3AF5C0-B726-458C-A508-DCD1686E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01EA4A-4DEC-4A7B-92F7-FFDF9B6D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C46BDB-8352-4FDD-9358-7C33EFB5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5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D5E17-868F-4038-AE5B-F1C16DFB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3D6B7-9B14-4434-9B9C-1B3BA545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915E3-BF08-4F64-AF7D-E17B6EEA4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C4F8-C5F0-40C4-9C4A-7BC2DE41BDA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46E6C-CE9B-44FD-A6C5-FDCD8ACCA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CD5BD-75B3-4257-8AFD-D227632B1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5A94-5450-4351-8D49-993C74EBA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el0CCtFOo&amp;pp=ygVH0YDQvtC80LDQvdGBINGPINC_0L7QvNC90Y4g0YfRg9C00L3QvtC1INC80LPQvdC-0LLQtdC90YzQtSDQs9C70LjQvdC60LA%3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Tzaes6E7A4&amp;pp=ygUo0LLQsNC70YzRgSDRhNCw0L3RgtCw0LfQuNGPINCz0LvQuNC90LrQsNIHCQmHCgGHKiGM7w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D76B4F-0296-4390-9DB4-3552876D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Два музыкальных посвящения</a:t>
            </a:r>
            <a:endParaRPr lang="en-GB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9F5558-FC58-4FCA-8A97-5DE539078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«Я помню чудное мгновенье…»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12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a1c4_5c0bba11_XL.jpeg">
            <a:extLst>
              <a:ext uri="{FF2B5EF4-FFF2-40B4-BE49-F238E27FC236}">
                <a16:creationId xmlns:a16="http://schemas.microsoft.com/office/drawing/2014/main" id="{B66D9C0E-D681-4615-B1AA-AA0CB3D3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13" y="221113"/>
            <a:ext cx="9299789" cy="5231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6BFFE-67EE-4567-A6C1-A38632EE5079}"/>
              </a:ext>
            </a:extLst>
          </p:cNvPr>
          <p:cNvSpPr txBox="1"/>
          <p:nvPr/>
        </p:nvSpPr>
        <p:spPr>
          <a:xfrm>
            <a:off x="469114" y="5679196"/>
            <a:ext cx="11479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Романс «Я помню чудное мгновенье» Михаила Ивановича Глинки на стихи А. Пушкина считается шедевром романсной лирики, одним  из лучших  произведений начала </a:t>
            </a:r>
            <a:r>
              <a:rPr lang="en-US" sz="2000" b="1" i="1" dirty="0"/>
              <a:t>XIX</a:t>
            </a:r>
            <a:r>
              <a:rPr lang="ru-RU" sz="2000" b="1" i="1" dirty="0"/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326749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932425_YA_pomnyu_chudnoe_mgnovene.jpg">
            <a:extLst>
              <a:ext uri="{FF2B5EF4-FFF2-40B4-BE49-F238E27FC236}">
                <a16:creationId xmlns:a16="http://schemas.microsoft.com/office/drawing/2014/main" id="{3878D9F5-4FEE-4728-95D0-B82D6241D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200400" cy="4486275"/>
          </a:xfrm>
          <a:prstGeom prst="rect">
            <a:avLst/>
          </a:prstGeom>
        </p:spPr>
      </p:pic>
      <p:pic>
        <p:nvPicPr>
          <p:cNvPr id="3" name="Содержимое 3" descr="9806.jpg">
            <a:extLst>
              <a:ext uri="{FF2B5EF4-FFF2-40B4-BE49-F238E27FC236}">
                <a16:creationId xmlns:a16="http://schemas.microsoft.com/office/drawing/2014/main" id="{2A09AB69-CBCC-4FD9-83B4-95DC5A055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443" y="428604"/>
            <a:ext cx="3245961" cy="4361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4CBB9-B51B-447A-93F2-701BFA4C25A6}"/>
              </a:ext>
            </a:extLst>
          </p:cNvPr>
          <p:cNvSpPr txBox="1"/>
          <p:nvPr/>
        </p:nvSpPr>
        <p:spPr>
          <a:xfrm>
            <a:off x="3674558" y="1554791"/>
            <a:ext cx="4746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</a:rPr>
              <a:t>Свое стихотворение поэт посвятил </a:t>
            </a:r>
          </a:p>
          <a:p>
            <a:pPr algn="ctr"/>
            <a:r>
              <a:rPr lang="ru-RU" sz="3600" i="1" dirty="0">
                <a:solidFill>
                  <a:srgbClr val="C00000"/>
                </a:solidFill>
              </a:rPr>
              <a:t>Анне Петровне Керн</a:t>
            </a:r>
            <a:endParaRPr lang="en-GB" sz="3600" i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0906B-45EA-4518-9E14-E9DC53F6F27D}"/>
              </a:ext>
            </a:extLst>
          </p:cNvPr>
          <p:cNvSpPr txBox="1"/>
          <p:nvPr/>
        </p:nvSpPr>
        <p:spPr>
          <a:xfrm>
            <a:off x="428596" y="5227093"/>
            <a:ext cx="324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А.С. Пушкин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A2982-ED73-4F99-BA6C-7D664686BA39}"/>
              </a:ext>
            </a:extLst>
          </p:cNvPr>
          <p:cNvSpPr txBox="1"/>
          <p:nvPr/>
        </p:nvSpPr>
        <p:spPr>
          <a:xfrm>
            <a:off x="8604913" y="5227093"/>
            <a:ext cx="324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А.П. Керн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810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f93969fcab5.jpg">
            <a:extLst>
              <a:ext uri="{FF2B5EF4-FFF2-40B4-BE49-F238E27FC236}">
                <a16:creationId xmlns:a16="http://schemas.microsoft.com/office/drawing/2014/main" id="{4DDA3CCD-1F23-418F-A891-A9B8BCAD1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8" y="429904"/>
            <a:ext cx="5269870" cy="6089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151E3-B6BF-4FD1-94B2-51DE35627865}"/>
              </a:ext>
            </a:extLst>
          </p:cNvPr>
          <p:cNvSpPr txBox="1"/>
          <p:nvPr/>
        </p:nvSpPr>
        <p:spPr>
          <a:xfrm>
            <a:off x="6045958" y="525439"/>
            <a:ext cx="55478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Слушание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ru-RU" i="1" dirty="0">
                <a:hlinkClick r:id="rId3"/>
              </a:rPr>
              <a:t>Романс «Я помню чудное мгновенье…»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243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78554D-C475-4288-9AC1-92C978ECF242}"/>
              </a:ext>
            </a:extLst>
          </p:cNvPr>
          <p:cNvSpPr txBox="1"/>
          <p:nvPr/>
        </p:nvSpPr>
        <p:spPr>
          <a:xfrm>
            <a:off x="394080" y="147051"/>
            <a:ext cx="60971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Я помню чудное мгновенье: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Передо мной явилась ты,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Как мимолетное виденье,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Как гений чистой красоты.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02711-9BBF-48BF-927B-15844855E5F6}"/>
              </a:ext>
            </a:extLst>
          </p:cNvPr>
          <p:cNvSpPr txBox="1"/>
          <p:nvPr/>
        </p:nvSpPr>
        <p:spPr>
          <a:xfrm>
            <a:off x="-301956" y="2455375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Нежность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A5E64-741F-48A6-B4E4-AFA1F68EB068}"/>
              </a:ext>
            </a:extLst>
          </p:cNvPr>
          <p:cNvSpPr txBox="1"/>
          <p:nvPr/>
        </p:nvSpPr>
        <p:spPr>
          <a:xfrm>
            <a:off x="5384042" y="2853941"/>
            <a:ext cx="66891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В томленьях грусти безнадежной,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В тревогах шумной суеты,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Звучал мне долго голос нежный 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И снились милые черты.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43006-1952-4FDA-8DD0-7B77504EE085}"/>
              </a:ext>
            </a:extLst>
          </p:cNvPr>
          <p:cNvSpPr txBox="1"/>
          <p:nvPr/>
        </p:nvSpPr>
        <p:spPr>
          <a:xfrm>
            <a:off x="4580530" y="5930163"/>
            <a:ext cx="652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Воспоминание</a:t>
            </a:r>
          </a:p>
        </p:txBody>
      </p:sp>
    </p:spTree>
    <p:extLst>
      <p:ext uri="{BB962C8B-B14F-4D97-AF65-F5344CB8AC3E}">
        <p14:creationId xmlns:p14="http://schemas.microsoft.com/office/powerpoint/2010/main" val="13296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A1777-50D0-433C-9039-F8112B61B1C7}"/>
              </a:ext>
            </a:extLst>
          </p:cNvPr>
          <p:cNvSpPr txBox="1"/>
          <p:nvPr/>
        </p:nvSpPr>
        <p:spPr>
          <a:xfrm>
            <a:off x="284896" y="351767"/>
            <a:ext cx="73783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>
                <a:solidFill>
                  <a:srgbClr val="C00000"/>
                </a:solidFill>
              </a:rPr>
              <a:t>Шли годы. Бурь порыв мятежный</a:t>
            </a:r>
          </a:p>
          <a:p>
            <a:pPr>
              <a:buNone/>
            </a:pPr>
            <a:r>
              <a:rPr lang="ru-RU" sz="3600" b="1" i="1">
                <a:solidFill>
                  <a:srgbClr val="C00000"/>
                </a:solidFill>
              </a:rPr>
              <a:t>Рассеял прежние мечты,</a:t>
            </a:r>
          </a:p>
          <a:p>
            <a:pPr>
              <a:buNone/>
            </a:pPr>
            <a:r>
              <a:rPr lang="ru-RU" sz="3600" b="1" i="1">
                <a:solidFill>
                  <a:srgbClr val="C00000"/>
                </a:solidFill>
              </a:rPr>
              <a:t>И я забыл твой голос нежный,</a:t>
            </a:r>
          </a:p>
          <a:p>
            <a:pPr>
              <a:buNone/>
            </a:pPr>
            <a:r>
              <a:rPr lang="ru-RU" sz="3600" b="1" i="1">
                <a:solidFill>
                  <a:srgbClr val="C00000"/>
                </a:solidFill>
              </a:rPr>
              <a:t>Твои небесные черты.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C057C-69BD-4120-B2B4-23D7B8F7A3F4}"/>
              </a:ext>
            </a:extLst>
          </p:cNvPr>
          <p:cNvSpPr txBox="1"/>
          <p:nvPr/>
        </p:nvSpPr>
        <p:spPr>
          <a:xfrm>
            <a:off x="-383844" y="2582417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Переживание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47F29-658B-48AA-A5F1-C18DF884A6D2}"/>
              </a:ext>
            </a:extLst>
          </p:cNvPr>
          <p:cNvSpPr txBox="1"/>
          <p:nvPr/>
        </p:nvSpPr>
        <p:spPr>
          <a:xfrm>
            <a:off x="5097439" y="3299684"/>
            <a:ext cx="68068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В глуши, во мраке заточенья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Тянулись тихо дни мои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Без божества, без вдохновенья,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Без слез, без жизни, без любви.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4B22A-F29F-400A-901B-CB419C280625}"/>
              </a:ext>
            </a:extLst>
          </p:cNvPr>
          <p:cNvSpPr txBox="1"/>
          <p:nvPr/>
        </p:nvSpPr>
        <p:spPr>
          <a:xfrm>
            <a:off x="5179326" y="5762346"/>
            <a:ext cx="6496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Горечь разлуки</a:t>
            </a:r>
          </a:p>
        </p:txBody>
      </p:sp>
    </p:spTree>
    <p:extLst>
      <p:ext uri="{BB962C8B-B14F-4D97-AF65-F5344CB8AC3E}">
        <p14:creationId xmlns:p14="http://schemas.microsoft.com/office/powerpoint/2010/main" val="15329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2C321-A054-4697-9202-2D9B5DB78A44}"/>
              </a:ext>
            </a:extLst>
          </p:cNvPr>
          <p:cNvSpPr txBox="1"/>
          <p:nvPr/>
        </p:nvSpPr>
        <p:spPr>
          <a:xfrm>
            <a:off x="382138" y="133403"/>
            <a:ext cx="76649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</a:rPr>
              <a:t>Душе настало пробужденье:</a:t>
            </a:r>
          </a:p>
          <a:p>
            <a:r>
              <a:rPr lang="ru-RU" sz="3600" b="1" i="1">
                <a:solidFill>
                  <a:srgbClr val="C00000"/>
                </a:solidFill>
              </a:rPr>
              <a:t>И вот опять явилась ты,</a:t>
            </a:r>
          </a:p>
          <a:p>
            <a:r>
              <a:rPr lang="ru-RU" sz="3600" b="1" i="1">
                <a:solidFill>
                  <a:srgbClr val="C00000"/>
                </a:solidFill>
              </a:rPr>
              <a:t>Как мимолетное виденье,</a:t>
            </a:r>
          </a:p>
          <a:p>
            <a:r>
              <a:rPr lang="ru-RU" sz="3600" b="1" i="1">
                <a:solidFill>
                  <a:srgbClr val="C00000"/>
                </a:solidFill>
              </a:rPr>
              <a:t>Как гений чистой красоты.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38938-36CA-4A79-BD71-39C285F150DF}"/>
              </a:ext>
            </a:extLst>
          </p:cNvPr>
          <p:cNvSpPr txBox="1"/>
          <p:nvPr/>
        </p:nvSpPr>
        <p:spPr>
          <a:xfrm>
            <a:off x="382138" y="2514179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Радость новой встречи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2C0F7-A595-4AFD-AAF0-598E1C557032}"/>
              </a:ext>
            </a:extLst>
          </p:cNvPr>
          <p:cNvSpPr txBox="1"/>
          <p:nvPr/>
        </p:nvSpPr>
        <p:spPr>
          <a:xfrm>
            <a:off x="5145208" y="3299683"/>
            <a:ext cx="61141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И сердце бьется в упоенье,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И для него воскресли вновь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И божество, и вдохновенье,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И жизнь, и слезы, и любовь.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582D8-5E88-49EA-8D8B-255AB2BA7D32}"/>
              </a:ext>
            </a:extLst>
          </p:cNvPr>
          <p:cNvSpPr txBox="1"/>
          <p:nvPr/>
        </p:nvSpPr>
        <p:spPr>
          <a:xfrm>
            <a:off x="5145208" y="5764576"/>
            <a:ext cx="6114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Вдохновение и счастье</a:t>
            </a:r>
          </a:p>
        </p:txBody>
      </p:sp>
    </p:spTree>
    <p:extLst>
      <p:ext uri="{BB962C8B-B14F-4D97-AF65-F5344CB8AC3E}">
        <p14:creationId xmlns:p14="http://schemas.microsoft.com/office/powerpoint/2010/main" val="518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333F2D-4058-483D-8E53-BFB9D6A7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1" y="492447"/>
            <a:ext cx="3483112" cy="4106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433F5-467A-4B2F-92D2-250C897A7E04}"/>
              </a:ext>
            </a:extLst>
          </p:cNvPr>
          <p:cNvSpPr txBox="1"/>
          <p:nvPr/>
        </p:nvSpPr>
        <p:spPr>
          <a:xfrm>
            <a:off x="384326" y="4885898"/>
            <a:ext cx="31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М.И. Глинка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C0533-1B6C-473D-BA11-4337A2C9D97A}"/>
              </a:ext>
            </a:extLst>
          </p:cNvPr>
          <p:cNvSpPr txBox="1"/>
          <p:nvPr/>
        </p:nvSpPr>
        <p:spPr>
          <a:xfrm>
            <a:off x="4558351" y="615875"/>
            <a:ext cx="341876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Глинка сочинил романс  «Я помню чудное мгновенье» в 1840 г.,  через несколько лет после трагической гибели А.С. Пушкина. Он сочинил романс в честь дочери А.П. Керн Екатерины </a:t>
            </a:r>
            <a:r>
              <a:rPr lang="ru-RU" dirty="0" err="1"/>
              <a:t>Ермолаевны</a:t>
            </a:r>
            <a:r>
              <a:rPr lang="ru-RU" dirty="0"/>
              <a:t> Керн</a:t>
            </a:r>
          </a:p>
        </p:txBody>
      </p:sp>
      <p:pic>
        <p:nvPicPr>
          <p:cNvPr id="6" name="Рисунок 5" descr="605e6cca08d4.jpg">
            <a:extLst>
              <a:ext uri="{FF2B5EF4-FFF2-40B4-BE49-F238E27FC236}">
                <a16:creationId xmlns:a16="http://schemas.microsoft.com/office/drawing/2014/main" id="{063FAA21-04AB-4228-9DAB-932C1D67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306" y="615875"/>
            <a:ext cx="2897297" cy="3546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DC92C-38D6-41DD-9F65-F133A44CBEA7}"/>
              </a:ext>
            </a:extLst>
          </p:cNvPr>
          <p:cNvSpPr txBox="1"/>
          <p:nvPr/>
        </p:nvSpPr>
        <p:spPr>
          <a:xfrm>
            <a:off x="8723919" y="4599296"/>
            <a:ext cx="299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Е.Е. Керн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C2FED-3E9E-4A39-BB32-BA701EEF1A66}"/>
              </a:ext>
            </a:extLst>
          </p:cNvPr>
          <p:cNvSpPr txBox="1"/>
          <p:nvPr/>
        </p:nvSpPr>
        <p:spPr>
          <a:xfrm>
            <a:off x="3208441" y="5996221"/>
            <a:ext cx="561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hlinkClick r:id="rId4"/>
              </a:rPr>
              <a:t>М.И. Глинка «Вальс-фантазия»</a:t>
            </a:r>
            <a:endParaRPr lang="en-GB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862F2-F4D8-4D46-96AD-A2E96202F2C9}"/>
              </a:ext>
            </a:extLst>
          </p:cNvPr>
          <p:cNvSpPr txBox="1"/>
          <p:nvPr/>
        </p:nvSpPr>
        <p:spPr>
          <a:xfrm>
            <a:off x="827878" y="5846044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Слушание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265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Два музыкальных посвящения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 музыкальных посвящения</dc:title>
  <dc:creator>Евгения Александровна Гаврилина</dc:creator>
  <cp:lastModifiedBy>Евгения Александровна Гаврилина</cp:lastModifiedBy>
  <cp:revision>3</cp:revision>
  <dcterms:created xsi:type="dcterms:W3CDTF">2026-02-15T12:09:54Z</dcterms:created>
  <dcterms:modified xsi:type="dcterms:W3CDTF">2026-02-15T12:32:29Z</dcterms:modified>
</cp:coreProperties>
</file>